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34"/>
  </p:handoutMasterIdLst>
  <p:sldIdLst>
    <p:sldId id="256" r:id="rId3"/>
    <p:sldId id="342" r:id="rId4"/>
    <p:sldId id="343" r:id="rId6"/>
    <p:sldId id="344" r:id="rId7"/>
    <p:sldId id="345" r:id="rId8"/>
    <p:sldId id="349" r:id="rId9"/>
    <p:sldId id="352" r:id="rId10"/>
    <p:sldId id="353" r:id="rId11"/>
    <p:sldId id="354" r:id="rId12"/>
    <p:sldId id="356" r:id="rId13"/>
    <p:sldId id="357" r:id="rId14"/>
    <p:sldId id="358" r:id="rId15"/>
    <p:sldId id="359" r:id="rId16"/>
    <p:sldId id="362" r:id="rId17"/>
    <p:sldId id="384" r:id="rId18"/>
    <p:sldId id="360" r:id="rId19"/>
    <p:sldId id="361" r:id="rId20"/>
    <p:sldId id="347" r:id="rId21"/>
    <p:sldId id="363" r:id="rId22"/>
    <p:sldId id="364" r:id="rId23"/>
    <p:sldId id="348" r:id="rId24"/>
    <p:sldId id="367" r:id="rId25"/>
    <p:sldId id="371" r:id="rId26"/>
    <p:sldId id="377" r:id="rId27"/>
    <p:sldId id="378" r:id="rId28"/>
    <p:sldId id="379" r:id="rId29"/>
    <p:sldId id="373" r:id="rId30"/>
    <p:sldId id="374" r:id="rId31"/>
    <p:sldId id="376" r:id="rId32"/>
    <p:sldId id="380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5BF2"/>
    <a:srgbClr val="003366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2" autoAdjust="0"/>
    <p:restoredTop sz="87384" autoAdjust="0"/>
  </p:normalViewPr>
  <p:slideViewPr>
    <p:cSldViewPr>
      <p:cViewPr varScale="1">
        <p:scale>
          <a:sx n="65" d="100"/>
          <a:sy n="65" d="100"/>
        </p:scale>
        <p:origin x="156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71368-A268-4F46-9D8F-43FF13D742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5E5EF-3FC4-4151-AE4E-090C95274B5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787B11-B30B-454B-BAC2-C5C8A2AD0F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阳朔“啤酒鱼“，是阳朔有名的地方特色菜，鱼肉鲜辣可口，无一丝鱼本身的腥味，啤酒和鱼肉的香味可以让人胃口大开。阳朔的啤酒鱼是选用阳朔漓江里鲜活的大鲤鱼，先用桂北山区出产的生茶油烹炸，然后放入桂林产的上等啤酒红焖而成，具有独特的香酥鲜嫩风味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漓江发源于“华南第一峰”桂北越城岭猫儿山（兴安县内，最高海拔2142米），流经桂林、阳朔，至平乐县恭城河口，全长170公里，是喀斯特地形发育最典型的地段，酷似一条青罗带，蜿蜒于万点奇峰之间，人称“百里漓江、百里画廊”。新版人民币20元背面，就是漓江山水的一段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看马郎，看马郎，问你神马几多双？看出七匹中榜眼，看出九匹状元郎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周恩来总理当年看出了九匹马，陈毅将军看出了七匹。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过了九马画山，江面逐渐开阔，水平如镜，青峰倒影，美不胜收。离九马画山之南不远，便是黄布滩。漓江山色之美，美在倒影中；漓江倒影之美，就数黄布滩倒影最为醉人。这里江流清澈，碧绿透底，从水面上可以看到江底有块米黄色的大石板，长、宽各数丈，恰似一匹黄布平铺在河床之上，黄布滩由此得名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两江四湖包括了桂林市中心区的漓江、桃花江以及杉湖、榕湖、桂湖、木龙湖，是桂林城市中心最优美的环城风景带，也是桂林的风景名片。坐游船是游览两江四湖的主要方式，尤其是晚上坐船，可以从多角度欣赏桂林夜景。乘船不仅可游览三大各具特色的主景区，即中国古典式园林——榕杉湖景区、生态园林——桂湖景区、宋历史文化园——木龙湖景区，而且在船上，可观赏到漓江两岸的象山（桂林地标）、伏波山、叠彩山、尧山、宝积山、老人山等十多座传统名山，还可以看到桃花江畔的舍利塔、虹桥坝、朱紫牌坊、独脚亭等名胜古迹。其中夜游两江四湖更是较为推崇的方式，五彩缤纷的灯光印着河水，让人感到梦幻绝伦，还可以看到精彩的表演，表演的内容可参考景区官网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日月双塔地处桂林市中心区（日塔为铜塔，月塔为琉璃塔层），坐落在桂林城的中轴线上，与“象山水月”相邻。象山是桂林的城徽，而双塔则是新桂林的标识。日塔、月塔与象山上的普贤塔、塔山上的寿佛塔，相互呼应，相互映衬，有“四塔同美”之说。桂林日月双塔号称世界第一铜塔，是桂林旅游的一个绝美夜景观赏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日月双塔是在唐代佛塔基础上于2001年重建的。在日月双塔地宫博物馆里，展出了唐代佛塔出土佛物，其中最珍贵的出土佛物是“十二属相皇家密典”， 是佛教密宗千年密法在国内的首次大公开。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西街是一条有着1400多年历史的老街，沿街的建筑至今保留着小青瓦、坡屋面、白粉墙、吊阳台的桂北明清时期风格。这里最出名的便是风格各异的酒吧、餐厅和咖啡店，白天文艺，夜里热闹，是来阳朔不得不逛的地方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西街也是外国人在中国最密集的一条街，这条街因而充斥着令人惊讶的国际元素，比如这里沿街小店的装修风格大多中西合璧，而且设计得颇有创意，既有小镇的古朴风情，又有异域的浪漫风韵。有人说这里太过商业化，也有人说西街上的食物没有阳朔其它地方的实惠，但这里却始终是阳朔最吸引人的地方之一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西街不长，总共只有一公里不到，白天的西街是一条安静的老街，三三两两的游人在街头懒散地闲逛。你可以沿着西街的石板路走走看看，感受一下西街的“店铺文化”。晚上是西街最风情万种的时候，这里的夜景很美，沿街店铺霓虹闪烁，酒吧放着音乐，世界各地的游客在街边喝酒聊天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桂林“山青、水秀、洞奇、石美”。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小学课文《桂林山水》：这样的山围绕着这样的水，这样的水到映着这样的山，再加上空中云雾迷蒙，山间绿树红花，江上竹筏小舟，让你感到像是走进了连绵不断的画卷，真是“舟行碧波上，人在画中游”。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那桂林人为什么把朋友叫做狗肉呢？普通的说法是，桂林人是好吃的，天上飞的地上跑的是无所不吃。比广东人也不逊色。同时也爱好吃狗肉。冬日里，三两好友，一瓶三花，围坐于香气四溢的狗肉火锅旁，谈板路，品小酒，其乐融融，也是人生一大乐事。此时不熟悉之人或者道不同之人的介入都会影响了这份意境。所以有好朋友才在一起吃狗肉的说法。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三位就进了考场。甲乙两秀才天资聪颖，很快做完了，交了卷。出了考场，等丙秀才。很久还没见到丙出来，两秀才急着吃狗肉心切，就想了个法混进了考场去找。发现丙秀才有题不会做，正在犯难，两秀才帮朋友心切，同时为了早点去吃狗肉，就写了答案，给了丙秀才。并在后面关照写上了一句：你赶快抄，抄完我们去吃狗肉。 </a:t>
            </a:r>
            <a:endParaRPr lang="zh-CN" altLang="en-US"/>
          </a:p>
          <a:p>
            <a:r>
              <a:rPr lang="zh-CN" altLang="en-US"/>
              <a:t>    丙拿到答案，非常高兴，有非常紧张，人呢又有点笨，一急之下，把后面那句：你赶快抄，抄完我们去吃狗肉。当做了答案，一起抄到了试卷上。这下麻烦了，一改卷，三秀才作弊就被发现了。以前对仕子作弊处罚很严厉，功名革去不算，还要在考场门口重枷示众。三人重枷立于考场门口，丙觉得很对不起两位朋友，唉声叹气。甲已两位就安慰他了：没关系的，我们是好朋友嘛，好朋友就应当甘苦与共，你如果还是觉得内疚的话，三天后，枷锁去后，请我们去吃狗肉就好了。 </a:t>
            </a:r>
            <a:endParaRPr lang="zh-CN" altLang="en-US"/>
          </a:p>
          <a:p>
            <a:r>
              <a:rPr lang="zh-CN" altLang="en-US"/>
              <a:t>    狗肉就由此而出，是指可以同甘共苦，共患难的兄弟，朋友。而不是只是吃吃喝喝的酒肉朋友。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>
                <a:sym typeface="+mn-ea"/>
              </a:rPr>
              <a:t>夜屎佬</a:t>
            </a:r>
            <a:r>
              <a:rPr lang="zh-CN" altLang="en-US"/>
              <a:t>意思是"好事者","多关闲事的人".从字面理解,夜屎佬就是晚上起来拉夜屎,一般人不会那么闲事要晚上起来拉,所以称那些好事的人为夜屎佬.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桂林最佳的旅游季节是每年的4月－10月，也就是通常所说的旅游旺季（总体的旅游价格比平时不会高很多，或者说没有差别）。五一、国庆、春节长假期间是旅游高峰期，各个景点都是人满为患，城市的道路显得非常的拥挤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恭城油茶制法特别讲究，选用清明、谷雨两个时节采摘的茶叶，先用少许开水浸泡5～10分钟，以减少烟火味及苦涩味，然后在茶锅内放少许猪油烧热，放入姜、蒜及泡好的茶叶稍炒，随即将其捶茸，捶好后加水烧开熬至出味，放入精盐调味，用竹漏斗把茶水分别滤入碗中，撒入葱花、香菜末，随配用小碟装好的米花、脆果（类似油炸的面疙瘩）、酥花生、炒米、炒黄豆、排散上桌即成。制好的恭城油茶，端上桌后，首先闻到一股葱花、香菜特有的香味，进口后初觉是茶叶的清苦，过后便是甘醇鲜香，令人回味无穷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“酿”是桂林一种特有的烹调方法，就是把各种调料加入到肉馅里，然后填入不同蔬菜做成的外壳中，然后用以蒸或者焖。桂林恭城县的酿最有名，好吃的有十八种，称为“桂林恭城十八酿”，即田螺酿、豆腐酿、柚皮酿、竹笋酿、香菌酿、蘑菇酿、南瓜花酿、蛋酿、苦瓜酿、茄子酿、辣椒酿、冬瓜酿、香芋酿、蒜酿、蕃茄酿、豆芽酿、油豆腐酿、菜包酿等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荔浦芋扣肉采用正宗桂林荔浦芋、带皮五花肉、桂林腐乳和各式佐料制作而成。将带皮五花肉和切块荔浦芋过油炸黄，然后将五花肉块皮朝下，与芋块相间排放碗中蒸熟，翻扣入另一盘中即成。特点是色泽金黄，芋片肉片松软爽口，浓香四溢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荔浦芋又名槟榔芋作为广西的首选贡品在岁末进贡皇家大典。尤其是在清朝乾隆年间达到了极盛。又为2008年北京奥运会制定专用芋头。随着电视剧《宰相刘罗锅》的播出，荔浦芋头更是在全国家喻户晓。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092F04E-6042-45DC-BBEC-10C44BABB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5A6F-67B0-4A05-BF4F-ED5D91920B6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8493-5078-47B7-9DFF-F75323757EA1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0" y="63563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EA49882-CD4F-4632-B256-A56120B6E7DC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9D4BC-8F85-4CAA-92A1-C35C78AB1C7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8493-5078-47B7-9DFF-F75323757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52367-AB01-40F0-B52E-280B2A4D42A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8493-5078-47B7-9DFF-F75323757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3D66-70C0-4762-879F-0E45A516B41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8493-5078-47B7-9DFF-F75323757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7007-3CB9-46C7-8CC2-E02200B6070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8493-5078-47B7-9DFF-F75323757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9DD6-7EBE-42AB-8A01-A43AD0202AF6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8493-5078-47B7-9DFF-F75323757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DF06-F5D8-4490-BD4A-9648C7B971BE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8493-5078-47B7-9DFF-F75323757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2A2B-3CC2-48E7-8BE3-18F6D2A1F14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8493-5078-47B7-9DFF-F75323757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B960-1E2E-49D8-862C-6334DA7576D2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8493-5078-47B7-9DFF-F75323757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184F1-3C7F-446E-ACB3-61D468746A0C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8493-5078-47B7-9DFF-F75323757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CCAC6-30E0-4415-A304-D3420E0A3410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8493-5078-47B7-9DFF-F75323757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1E792-7658-49BB-B5B0-E1EC211B134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2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E8493-5078-47B7-9DFF-F75323757EA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hyperlink" Target="http://720yun.com/t/8c326mafac6?from=timeline&amp;isappinstalled=0&amp;pano_id=535606" TargetMode="External"/><Relationship Id="rId3" Type="http://schemas.openxmlformats.org/officeDocument/2006/relationships/image" Target="../media/image28.png"/><Relationship Id="rId2" Type="http://schemas.openxmlformats.org/officeDocument/2006/relationships/hyperlink" Target="http://720yun.com/t/801jOzturn5?pano_id=2702511" TargetMode="External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PT背景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348" y="978793"/>
            <a:ext cx="7772400" cy="2093017"/>
          </a:xfrm>
          <a:effectLst>
            <a:outerShdw blurRad="12700" dist="254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zh-CN" sz="4800" b="1" dirty="0" smtClean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旅游胜地-广西桂林</a:t>
            </a:r>
            <a:endParaRPr lang="zh-CN" altLang="en-US" sz="4800" b="1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7290" y="3717032"/>
            <a:ext cx="6400800" cy="478727"/>
          </a:xfrm>
        </p:spPr>
        <p:txBody>
          <a:bodyPr>
            <a:noAutofit/>
          </a:bodyPr>
          <a:lstStyle/>
          <a:p>
            <a:r>
              <a:rPr lang="zh-CN" sz="2800" b="1" dirty="0" smtClean="0">
                <a:solidFill>
                  <a:schemeClr val="tx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桂文佳</a:t>
            </a:r>
            <a:endParaRPr lang="zh-CN" sz="2800" b="1" dirty="0" smtClean="0">
              <a:solidFill>
                <a:schemeClr val="tx2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3419872" y="4437112"/>
            <a:ext cx="2232248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 smtClean="0">
                <a:solidFill>
                  <a:schemeClr val="tx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2018</a:t>
            </a:r>
            <a:r>
              <a:rPr lang="zh-CN" altLang="en-US" sz="2000" b="1" dirty="0" smtClean="0">
                <a:solidFill>
                  <a:schemeClr val="tx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年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z="2000" b="1" dirty="0" smtClean="0">
                <a:solidFill>
                  <a:schemeClr val="tx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月</a:t>
            </a:r>
            <a:r>
              <a:rPr lang="en-US" altLang="zh-CN" sz="2000" b="1" dirty="0" smtClean="0">
                <a:solidFill>
                  <a:schemeClr val="tx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22</a:t>
            </a:r>
            <a:r>
              <a:rPr lang="zh-CN" altLang="en-US" sz="2000" b="1" dirty="0" smtClean="0">
                <a:solidFill>
                  <a:schemeClr val="tx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日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20040" y="103823"/>
            <a:ext cx="8229600" cy="1143000"/>
          </a:xfrm>
        </p:spPr>
        <p:txBody>
          <a:bodyPr/>
          <a:p>
            <a:pPr algn="l"/>
            <a:r>
              <a:rPr sz="2800">
                <a:sym typeface="+mn-ea"/>
              </a:rPr>
              <a:t>荔浦芋扣肉</a:t>
            </a:r>
            <a:endParaRPr sz="2800">
              <a:sym typeface="+mn-ea"/>
            </a:endParaRPr>
          </a:p>
        </p:txBody>
      </p:sp>
      <p:pic>
        <p:nvPicPr>
          <p:cNvPr id="11" name="图片 11" descr="IMG_25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4540" y="871855"/>
            <a:ext cx="7339965" cy="51142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57200" y="254953"/>
            <a:ext cx="8229600" cy="1143000"/>
          </a:xfrm>
        </p:spPr>
        <p:txBody>
          <a:bodyPr/>
          <a:p>
            <a:pPr algn="l"/>
            <a:r>
              <a:rPr sz="2800">
                <a:sym typeface="+mn-ea"/>
              </a:rPr>
              <a:t>啤酒鱼</a:t>
            </a:r>
            <a:endParaRPr sz="2800">
              <a:sym typeface="+mn-ea"/>
            </a:endParaRPr>
          </a:p>
        </p:txBody>
      </p:sp>
      <p:pic>
        <p:nvPicPr>
          <p:cNvPr id="12" name="图片 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8035" y="1022350"/>
            <a:ext cx="7471410" cy="5049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桂林特色景点</a:t>
            </a:r>
            <a:endParaRPr lang="zh-CN" altLang="en-US" sz="28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140" y="1875155"/>
            <a:ext cx="8328660" cy="4251325"/>
          </a:xfrm>
        </p:spPr>
        <p:txBody>
          <a:bodyPr/>
          <a:p>
            <a:r>
              <a:rPr lang="zh-CN" altLang="en-US" sz="2600">
                <a:sym typeface="+mn-ea"/>
              </a:rPr>
              <a:t>漓江</a:t>
            </a:r>
            <a:endParaRPr lang="zh-CN" altLang="en-US" sz="2600">
              <a:sym typeface="+mn-ea"/>
            </a:endParaRPr>
          </a:p>
          <a:p>
            <a:r>
              <a:rPr lang="zh-CN" altLang="en-US" sz="2600">
                <a:sym typeface="+mn-ea"/>
              </a:rPr>
              <a:t>两江四湖</a:t>
            </a:r>
            <a:endParaRPr lang="zh-CN" altLang="en-US" sz="2600">
              <a:sym typeface="+mn-ea"/>
            </a:endParaRPr>
          </a:p>
          <a:p>
            <a:r>
              <a:rPr lang="zh-CN" altLang="en-US" sz="2600">
                <a:sym typeface="+mn-ea"/>
              </a:rPr>
              <a:t>阳朔西街</a:t>
            </a:r>
            <a:endParaRPr lang="zh-CN" altLang="en-US" sz="2600">
              <a:sym typeface="+mn-ea"/>
            </a:endParaRPr>
          </a:p>
          <a:p>
            <a:r>
              <a:rPr lang="zh-CN" altLang="en-US" sz="2600">
                <a:sym typeface="+mn-ea"/>
              </a:rPr>
              <a:t>象鼻山</a:t>
            </a:r>
            <a:endParaRPr lang="zh-CN" altLang="en-US" sz="2600">
              <a:sym typeface="+mn-ea"/>
            </a:endParaRPr>
          </a:p>
          <a:p>
            <a:r>
              <a:rPr lang="zh-CN" altLang="en-US" sz="2600">
                <a:sym typeface="+mn-ea"/>
              </a:rPr>
              <a:t>七星岩</a:t>
            </a:r>
            <a:endParaRPr lang="zh-CN" altLang="en-US" sz="2600">
              <a:sym typeface="+mn-ea"/>
            </a:endParaRPr>
          </a:p>
          <a:p>
            <a:r>
              <a:rPr lang="en-US" altLang="zh-CN"/>
              <a:t>...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57200" y="254953"/>
            <a:ext cx="8229600" cy="1143000"/>
          </a:xfrm>
        </p:spPr>
        <p:txBody>
          <a:bodyPr/>
          <a:p>
            <a:pPr algn="l"/>
            <a:r>
              <a:rPr lang="zh-CN" sz="2800">
                <a:sym typeface="+mn-ea"/>
              </a:rPr>
              <a:t>漓江</a:t>
            </a:r>
            <a:endParaRPr lang="zh-CN" sz="2800">
              <a:sym typeface="+mn-ea"/>
            </a:endParaRPr>
          </a:p>
        </p:txBody>
      </p:sp>
      <p:pic>
        <p:nvPicPr>
          <p:cNvPr id="21" name="图片 21" descr="IMG_25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7225" y="1148715"/>
            <a:ext cx="7423785" cy="48342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57200" y="254953"/>
            <a:ext cx="8229600" cy="1143000"/>
          </a:xfrm>
        </p:spPr>
        <p:txBody>
          <a:bodyPr/>
          <a:p>
            <a:pPr algn="l"/>
            <a:r>
              <a:rPr lang="zh-CN" sz="2800">
                <a:sym typeface="+mn-ea"/>
              </a:rPr>
              <a:t>漓江</a:t>
            </a:r>
            <a:r>
              <a:rPr lang="en-US" altLang="zh-CN" sz="2800">
                <a:sym typeface="+mn-ea"/>
              </a:rPr>
              <a:t>——</a:t>
            </a:r>
            <a:r>
              <a:rPr lang="zh-CN" altLang="en-US" sz="2800">
                <a:sym typeface="+mn-ea"/>
              </a:rPr>
              <a:t>九马画山</a:t>
            </a:r>
            <a:endParaRPr lang="zh-CN" altLang="en-US" sz="2800">
              <a:sym typeface="+mn-ea"/>
            </a:endParaRPr>
          </a:p>
        </p:txBody>
      </p:sp>
      <p:pic>
        <p:nvPicPr>
          <p:cNvPr id="19" name="图片 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9130" y="1325880"/>
            <a:ext cx="7765415" cy="46615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2675" y="1553845"/>
            <a:ext cx="6831330" cy="449389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83540" y="273368"/>
            <a:ext cx="8229600" cy="1143000"/>
          </a:xfrm>
        </p:spPr>
        <p:txBody>
          <a:bodyPr/>
          <a:p>
            <a:pPr algn="l"/>
            <a:r>
              <a:rPr lang="zh-CN" sz="2800">
                <a:sym typeface="+mn-ea"/>
              </a:rPr>
              <a:t>漓江</a:t>
            </a:r>
            <a:r>
              <a:rPr lang="en-US" altLang="zh-CN" sz="2800">
                <a:sym typeface="+mn-ea"/>
              </a:rPr>
              <a:t>——黄布倒影</a:t>
            </a:r>
            <a:endParaRPr lang="en-US" altLang="zh-CN" sz="2800"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57200" y="254953"/>
            <a:ext cx="8229600" cy="1143000"/>
          </a:xfrm>
        </p:spPr>
        <p:txBody>
          <a:bodyPr/>
          <a:p>
            <a:pPr algn="l"/>
            <a:r>
              <a:rPr sz="2800">
                <a:sym typeface="+mn-ea"/>
              </a:rPr>
              <a:t>两江四湖</a:t>
            </a:r>
            <a:endParaRPr sz="2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1560" y="1407160"/>
            <a:ext cx="7041515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57200" y="254953"/>
            <a:ext cx="8229600" cy="1143000"/>
          </a:xfrm>
        </p:spPr>
        <p:txBody>
          <a:bodyPr/>
          <a:p>
            <a:pPr algn="l"/>
            <a:r>
              <a:rPr sz="2800">
                <a:sym typeface="+mn-ea"/>
              </a:rPr>
              <a:t>两江四湖</a:t>
            </a:r>
            <a:r>
              <a:rPr lang="en-US" sz="2800">
                <a:sym typeface="+mn-ea"/>
              </a:rPr>
              <a:t>——</a:t>
            </a:r>
            <a:r>
              <a:rPr lang="zh-CN" altLang="en-US" sz="2800">
                <a:sym typeface="+mn-ea"/>
              </a:rPr>
              <a:t>日月双塔</a:t>
            </a:r>
            <a:endParaRPr lang="zh-CN" altLang="en-US" sz="2800">
              <a:sym typeface="+mn-ea"/>
            </a:endParaRPr>
          </a:p>
        </p:txBody>
      </p:sp>
      <p:pic>
        <p:nvPicPr>
          <p:cNvPr id="15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620" y="1308735"/>
            <a:ext cx="8044180" cy="45154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图片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2670" y="1384935"/>
            <a:ext cx="6913880" cy="4526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254953"/>
            <a:ext cx="8229600" cy="1143000"/>
          </a:xfrm>
        </p:spPr>
        <p:txBody>
          <a:bodyPr/>
          <a:p>
            <a:pPr algn="l"/>
            <a:r>
              <a:rPr sz="2800">
                <a:sym typeface="+mn-ea"/>
              </a:rPr>
              <a:t>两江四湖</a:t>
            </a:r>
            <a:r>
              <a:rPr lang="en-US" sz="2800">
                <a:sym typeface="+mn-ea"/>
              </a:rPr>
              <a:t>——</a:t>
            </a:r>
            <a:r>
              <a:rPr lang="zh-CN" altLang="en-US" sz="2800">
                <a:sym typeface="+mn-ea"/>
              </a:rPr>
              <a:t>玻璃桥</a:t>
            </a:r>
            <a:endParaRPr lang="zh-CN" altLang="en-US" sz="2800"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254953"/>
            <a:ext cx="8229600" cy="1143000"/>
          </a:xfrm>
        </p:spPr>
        <p:txBody>
          <a:bodyPr/>
          <a:p>
            <a:pPr algn="l"/>
            <a:r>
              <a:rPr sz="2800">
                <a:sym typeface="+mn-ea"/>
              </a:rPr>
              <a:t>阳朔西街</a:t>
            </a:r>
            <a:endParaRPr sz="2800">
              <a:sym typeface="+mn-ea"/>
            </a:endParaRPr>
          </a:p>
        </p:txBody>
      </p:sp>
      <p:pic>
        <p:nvPicPr>
          <p:cNvPr id="17" name="图片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315" y="1280160"/>
            <a:ext cx="8452485" cy="44716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80116" y="1492173"/>
            <a:ext cx="5929354" cy="387418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Blip>
                <a:blip r:embed="rId1"/>
              </a:buBlip>
            </a:pPr>
            <a:r>
              <a:rPr lang="zh-CN" altLang="en-US" sz="28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桂林简介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Blip>
                <a:blip r:embed="rId1"/>
              </a:buBlip>
            </a:pPr>
            <a:r>
              <a:rPr lang="zh-CN" altLang="en-US" sz="28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舌尖上的桂林</a:t>
            </a:r>
            <a:endParaRPr lang="zh-CN" altLang="en-US" sz="2800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Blip>
                <a:blip r:embed="rId1"/>
              </a:buBlip>
            </a:pPr>
            <a:r>
              <a:rPr lang="zh-CN" altLang="en-US" sz="28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桂林特色</a:t>
            </a:r>
            <a:r>
              <a:rPr lang="zh-CN" altLang="en-US" sz="28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景点</a:t>
            </a:r>
            <a:endParaRPr lang="en-US" altLang="zh-CN" sz="2800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Blip>
                <a:blip r:embed="rId1"/>
              </a:buBlip>
            </a:pPr>
            <a:r>
              <a:rPr lang="zh-CN" altLang="en-US" sz="28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桂林文化</a:t>
            </a:r>
            <a:r>
              <a:rPr lang="en-US" altLang="zh-CN" sz="28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方言</a:t>
            </a:r>
            <a:endParaRPr lang="zh-CN" altLang="en-US" sz="2800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Blip>
                <a:blip r:embed="rId1"/>
              </a:buBlip>
            </a:pPr>
            <a:r>
              <a:rPr lang="zh-CN" altLang="en-US" sz="28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深圳至桂林交通</a:t>
            </a:r>
            <a:endParaRPr lang="zh-CN" altLang="en-US" sz="2800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-285784" y="142852"/>
            <a:ext cx="5072098" cy="64294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目录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254953"/>
            <a:ext cx="8229600" cy="1143000"/>
          </a:xfrm>
        </p:spPr>
        <p:txBody>
          <a:bodyPr/>
          <a:p>
            <a:pPr algn="l"/>
            <a:r>
              <a:rPr sz="2800">
                <a:sym typeface="+mn-ea"/>
              </a:rPr>
              <a:t>阳朔西街</a:t>
            </a:r>
            <a:endParaRPr sz="2800">
              <a:sym typeface="+mn-ea"/>
            </a:endParaRPr>
          </a:p>
        </p:txBody>
      </p:sp>
      <p:pic>
        <p:nvPicPr>
          <p:cNvPr id="18" name="图片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165860"/>
            <a:ext cx="8225155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图片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2340" y="1323340"/>
            <a:ext cx="7110730" cy="4526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标题 3"/>
          <p:cNvSpPr>
            <a:spLocks noGrp="1"/>
          </p:cNvSpPr>
          <p:nvPr/>
        </p:nvSpPr>
        <p:spPr>
          <a:xfrm>
            <a:off x="457200" y="25495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sz="2800">
                <a:sym typeface="+mn-ea"/>
              </a:rPr>
              <a:t>阳朔西街</a:t>
            </a:r>
            <a:endParaRPr sz="2800"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桂林文化</a:t>
            </a:r>
            <a:r>
              <a:rPr lang="en-US" altLang="zh-CN" sz="32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方言</a:t>
            </a:r>
            <a:endParaRPr lang="zh-CN" altLang="en-US" sz="3200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140" y="1875155"/>
            <a:ext cx="8328660" cy="4251325"/>
          </a:xfrm>
        </p:spPr>
        <p:txBody>
          <a:bodyPr/>
          <a:p>
            <a:r>
              <a:rPr lang="zh-CN" altLang="en-US" sz="2600">
                <a:sym typeface="+mn-ea"/>
              </a:rPr>
              <a:t>老狗肉</a:t>
            </a:r>
            <a:endParaRPr lang="zh-CN" altLang="en-US" sz="2600">
              <a:sym typeface="+mn-ea"/>
            </a:endParaRPr>
          </a:p>
          <a:p>
            <a:r>
              <a:rPr lang="zh-CN" altLang="en-US" sz="2600">
                <a:sym typeface="+mn-ea"/>
              </a:rPr>
              <a:t>我仔</a:t>
            </a:r>
            <a:endParaRPr lang="zh-CN" altLang="en-US" sz="2600">
              <a:sym typeface="+mn-ea"/>
            </a:endParaRPr>
          </a:p>
          <a:p>
            <a:r>
              <a:rPr lang="zh-CN" altLang="en-US" sz="2600">
                <a:sym typeface="+mn-ea"/>
              </a:rPr>
              <a:t>夜屎佬</a:t>
            </a:r>
            <a:endParaRPr lang="zh-CN" altLang="en-US" sz="2600">
              <a:sym typeface="+mn-ea"/>
            </a:endParaRPr>
          </a:p>
          <a:p>
            <a:r>
              <a:rPr lang="zh-CN" altLang="en-US" sz="2600">
                <a:sym typeface="+mn-ea"/>
              </a:rPr>
              <a:t>板路</a:t>
            </a:r>
            <a:endParaRPr lang="zh-CN" altLang="en-US" sz="2600">
              <a:sym typeface="+mn-ea"/>
            </a:endParaRPr>
          </a:p>
          <a:p>
            <a:r>
              <a:rPr lang="zh-CN" altLang="en-US" sz="2600">
                <a:sym typeface="+mn-ea"/>
              </a:rPr>
              <a:t>毛乃积</a:t>
            </a:r>
            <a:endParaRPr lang="zh-CN" altLang="en-US" sz="2600">
              <a:sym typeface="+mn-ea"/>
            </a:endParaRPr>
          </a:p>
          <a:p>
            <a:r>
              <a:rPr lang="en-US" altLang="zh-CN"/>
              <a:t>...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3"/>
          <p:cNvSpPr>
            <a:spLocks noGrp="1"/>
          </p:cNvSpPr>
          <p:nvPr/>
        </p:nvSpPr>
        <p:spPr>
          <a:xfrm>
            <a:off x="221615" y="21558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800">
                <a:sym typeface="+mn-ea"/>
              </a:rPr>
              <a:t>方言</a:t>
            </a:r>
            <a:r>
              <a:rPr lang="en-US" altLang="zh-CN" sz="2800">
                <a:sym typeface="+mn-ea"/>
              </a:rPr>
              <a:t>——</a:t>
            </a:r>
            <a:r>
              <a:rPr lang="zh-CN" altLang="en-US" sz="2800">
                <a:sym typeface="+mn-ea"/>
              </a:rPr>
              <a:t>老狗肉</a:t>
            </a:r>
            <a:endParaRPr lang="zh-CN" altLang="en-US" sz="28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3860" y="1047115"/>
            <a:ext cx="4580890" cy="4244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59535" y="5428615"/>
            <a:ext cx="62471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● 解释：好兄弟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● 举个栗子：你总是喜欢跟你那些狗肉去喝酒！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3"/>
          <p:cNvSpPr>
            <a:spLocks noGrp="1"/>
          </p:cNvSpPr>
          <p:nvPr/>
        </p:nvSpPr>
        <p:spPr>
          <a:xfrm>
            <a:off x="221615" y="21558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800">
                <a:sym typeface="+mn-ea"/>
              </a:rPr>
              <a:t>方言</a:t>
            </a:r>
            <a:r>
              <a:rPr lang="en-US" altLang="zh-CN" sz="2800">
                <a:sym typeface="+mn-ea"/>
              </a:rPr>
              <a:t>——</a:t>
            </a:r>
            <a:r>
              <a:rPr lang="zh-CN" altLang="zh-CN" sz="2800">
                <a:sym typeface="+mn-ea"/>
              </a:rPr>
              <a:t>我仔</a:t>
            </a:r>
            <a:endParaRPr lang="zh-CN" altLang="zh-CN" sz="28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72030" y="5104130"/>
            <a:ext cx="41090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  <a:p>
            <a:r>
              <a:rPr lang="zh-CN" altLang="en-US"/>
              <a:t>● 解释：感叹词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● 举个栗子：我仔！你女都这么大啦！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240" y="1358900"/>
            <a:ext cx="6125845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3"/>
          <p:cNvSpPr>
            <a:spLocks noGrp="1"/>
          </p:cNvSpPr>
          <p:nvPr/>
        </p:nvSpPr>
        <p:spPr>
          <a:xfrm>
            <a:off x="221615" y="21558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800">
                <a:sym typeface="+mn-ea"/>
              </a:rPr>
              <a:t>方言</a:t>
            </a:r>
            <a:r>
              <a:rPr lang="en-US" altLang="zh-CN" sz="2800">
                <a:sym typeface="+mn-ea"/>
              </a:rPr>
              <a:t>——</a:t>
            </a:r>
            <a:r>
              <a:rPr lang="zh-CN" altLang="zh-CN" sz="2800">
                <a:sym typeface="+mn-ea"/>
              </a:rPr>
              <a:t>板路</a:t>
            </a:r>
            <a:endParaRPr lang="zh-CN" altLang="zh-CN" sz="2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6370" y="1358900"/>
            <a:ext cx="5653405" cy="38817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6370" y="5348605"/>
            <a:ext cx="60026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● 解释：聊天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● 举个栗子：这些老人家每天下午在大榕树这扯板路！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3"/>
          <p:cNvSpPr>
            <a:spLocks noGrp="1"/>
          </p:cNvSpPr>
          <p:nvPr/>
        </p:nvSpPr>
        <p:spPr>
          <a:xfrm>
            <a:off x="221615" y="21558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800">
                <a:sym typeface="+mn-ea"/>
              </a:rPr>
              <a:t>方言</a:t>
            </a:r>
            <a:r>
              <a:rPr lang="en-US" altLang="zh-CN" sz="2800">
                <a:sym typeface="+mn-ea"/>
              </a:rPr>
              <a:t>——</a:t>
            </a:r>
            <a:r>
              <a:rPr lang="zh-CN" altLang="zh-CN" sz="2800">
                <a:sym typeface="+mn-ea"/>
              </a:rPr>
              <a:t>夜屎佬</a:t>
            </a:r>
            <a:endParaRPr lang="zh-CN" altLang="zh-CN" sz="2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9775" y="1035050"/>
            <a:ext cx="3729990" cy="35223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00480" y="5074920"/>
            <a:ext cx="65424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● 解释：管闲事的人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● 举个栗子：你也是个夜使佬了，人家小两口吵架都要管！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深圳至桂林交通</a:t>
            </a:r>
            <a:endParaRPr lang="zh-CN" altLang="en-US" sz="3200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140" y="1875155"/>
            <a:ext cx="8328660" cy="4251325"/>
          </a:xfrm>
        </p:spPr>
        <p:txBody>
          <a:bodyPr/>
          <a:p>
            <a:r>
              <a:rPr lang="zh-CN" altLang="en-US" sz="2600">
                <a:sym typeface="+mn-ea"/>
              </a:rPr>
              <a:t>大巴（</a:t>
            </a:r>
            <a:r>
              <a:rPr lang="en-US" altLang="zh-CN" sz="2600">
                <a:sym typeface="+mn-ea"/>
              </a:rPr>
              <a:t>7~8 H</a:t>
            </a:r>
            <a:r>
              <a:rPr lang="zh-CN" altLang="en-US" sz="2600">
                <a:sym typeface="+mn-ea"/>
              </a:rPr>
              <a:t>）</a:t>
            </a:r>
            <a:endParaRPr lang="zh-CN" altLang="en-US" sz="2600">
              <a:sym typeface="+mn-ea"/>
            </a:endParaRPr>
          </a:p>
          <a:p>
            <a:r>
              <a:rPr lang="zh-CN" altLang="en-US" sz="2600">
                <a:sym typeface="+mn-ea"/>
              </a:rPr>
              <a:t>自驾游（</a:t>
            </a:r>
            <a:r>
              <a:rPr lang="en-US" altLang="zh-CN" sz="2600">
                <a:sym typeface="+mn-ea"/>
              </a:rPr>
              <a:t>7 H</a:t>
            </a:r>
            <a:r>
              <a:rPr lang="zh-CN" altLang="en-US" sz="2600">
                <a:sym typeface="+mn-ea"/>
              </a:rPr>
              <a:t>）</a:t>
            </a:r>
            <a:endParaRPr lang="zh-CN" altLang="en-US" sz="2600">
              <a:sym typeface="+mn-ea"/>
            </a:endParaRPr>
          </a:p>
          <a:p>
            <a:r>
              <a:rPr lang="zh-CN" altLang="en-US" sz="2600">
                <a:sym typeface="+mn-ea"/>
              </a:rPr>
              <a:t>高铁（</a:t>
            </a:r>
            <a:r>
              <a:rPr lang="en-US" altLang="zh-CN" sz="2600">
                <a:sym typeface="+mn-ea"/>
              </a:rPr>
              <a:t>2.5~3H</a:t>
            </a:r>
            <a:r>
              <a:rPr lang="zh-CN" altLang="en-US" sz="2600">
                <a:sym typeface="+mn-ea"/>
              </a:rPr>
              <a:t>）</a:t>
            </a:r>
            <a:endParaRPr lang="zh-CN" altLang="en-US" sz="2600">
              <a:sym typeface="+mn-ea"/>
            </a:endParaRPr>
          </a:p>
          <a:p>
            <a:r>
              <a:rPr lang="en-US" altLang="zh-CN"/>
              <a:t>...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3"/>
          <p:cNvSpPr>
            <a:spLocks noGrp="1"/>
          </p:cNvSpPr>
          <p:nvPr/>
        </p:nvSpPr>
        <p:spPr>
          <a:xfrm>
            <a:off x="457200" y="25495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sz="2800">
                <a:sym typeface="+mn-ea"/>
              </a:rPr>
              <a:t>深圳-&gt;广州-&gt;阳朔 </a:t>
            </a:r>
            <a:r>
              <a:rPr lang="zh-CN" sz="2800">
                <a:sym typeface="+mn-ea"/>
              </a:rPr>
              <a:t>（深圳</a:t>
            </a:r>
            <a:r>
              <a:rPr lang="en-US" altLang="zh-CN" sz="2800">
                <a:sym typeface="+mn-ea"/>
              </a:rPr>
              <a:t>-&gt;</a:t>
            </a:r>
            <a:r>
              <a:rPr lang="zh-CN" altLang="zh-CN" sz="2800">
                <a:sym typeface="+mn-ea"/>
              </a:rPr>
              <a:t>阳朔 </a:t>
            </a:r>
            <a:r>
              <a:rPr lang="en-US" altLang="zh-CN" sz="2800">
                <a:sym typeface="+mn-ea"/>
              </a:rPr>
              <a:t>1</a:t>
            </a:r>
            <a:r>
              <a:rPr lang="zh-CN" altLang="en-US" sz="2800">
                <a:sym typeface="+mn-ea"/>
              </a:rPr>
              <a:t>趟</a:t>
            </a:r>
            <a:r>
              <a:rPr lang="zh-CN" sz="2800">
                <a:sym typeface="+mn-ea"/>
              </a:rPr>
              <a:t>）</a:t>
            </a:r>
            <a:endParaRPr lang="zh-CN" sz="2800">
              <a:sym typeface="+mn-ea"/>
            </a:endParaRPr>
          </a:p>
        </p:txBody>
      </p:sp>
      <p:pic>
        <p:nvPicPr>
          <p:cNvPr id="14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915" y="1072515"/>
            <a:ext cx="6006465" cy="50914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3"/>
          <p:cNvSpPr>
            <a:spLocks noGrp="1"/>
          </p:cNvSpPr>
          <p:nvPr/>
        </p:nvSpPr>
        <p:spPr>
          <a:xfrm>
            <a:off x="457200" y="25495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sz="2800">
                <a:sym typeface="+mn-ea"/>
              </a:rPr>
              <a:t>阳朔-&gt;广州-&gt;深圳</a:t>
            </a:r>
            <a:endParaRPr sz="2800">
              <a:sym typeface="+mn-ea"/>
            </a:endParaRPr>
          </a:p>
        </p:txBody>
      </p:sp>
      <p:pic>
        <p:nvPicPr>
          <p:cNvPr id="13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995" y="1083310"/>
            <a:ext cx="6060440" cy="5187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桂林简介</a:t>
            </a:r>
            <a:endParaRPr lang="zh-CN" altLang="en-US" sz="3200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        </a:t>
            </a:r>
            <a:endParaRPr lang="en-US" altLang="zh-CN"/>
          </a:p>
          <a:p>
            <a:pPr marL="0" indent="0">
              <a:buNone/>
            </a:pPr>
            <a:r>
              <a:rPr lang="zh-CN" altLang="en-US" sz="2600"/>
              <a:t>       桂林是旅游胜地，甲天下的山水勾勒出一幅唯美的中国画卷，乘一叶竹筏漂荡于漓江之上，犹如置身百里画廊，充满着诗情画意。同时也是世界著名的风景游览城市和历史文化名城。</a:t>
            </a:r>
            <a:endParaRPr lang="zh-CN" altLang="en-US" sz="2600"/>
          </a:p>
          <a:p>
            <a:pPr marL="0" indent="0">
              <a:buNone/>
            </a:pPr>
            <a:r>
              <a:rPr lang="zh-CN" altLang="en-US" sz="2600"/>
              <a:t>      桂林处处皆胜景，漓江山水堪称其中的典范。漓江风光尤以桂林阳朔为最，“桂林山水甲天下，阳朔山水甲桂林；群峰倒影山浮水，无山无水不入神”，高度概括了阳朔自然风光的美。</a:t>
            </a:r>
            <a:endParaRPr lang="zh-CN" altLang="en-US" sz="2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2310" y="777240"/>
            <a:ext cx="155575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" y="1130300"/>
            <a:ext cx="8992235" cy="4597400"/>
          </a:xfrm>
          <a:prstGeom prst="rect">
            <a:avLst/>
          </a:prstGeom>
        </p:spPr>
      </p:pic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280" y="5727700"/>
            <a:ext cx="876935" cy="549910"/>
          </a:xfrm>
          <a:prstGeom prst="rect">
            <a:avLst/>
          </a:prstGeom>
        </p:spPr>
      </p:pic>
      <p:pic>
        <p:nvPicPr>
          <p:cNvPr id="2" name="图片 1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215" y="5727700"/>
            <a:ext cx="876935" cy="5499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64230" y="6220460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（景点航拍</a:t>
            </a:r>
            <a:r>
              <a:rPr lang="zh-CN" altLang="en-US" sz="2000">
                <a:sym typeface="+mn-ea"/>
              </a:rPr>
              <a:t>）</a:t>
            </a:r>
            <a:endParaRPr lang="zh-CN" altLang="en-US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舌尖上的桂林</a:t>
            </a:r>
            <a:endParaRPr lang="zh-CN" altLang="en-US" sz="28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140" y="1875155"/>
            <a:ext cx="8328660" cy="4251325"/>
          </a:xfrm>
        </p:spPr>
        <p:txBody>
          <a:bodyPr/>
          <a:p>
            <a:r>
              <a:rPr lang="zh-CN" altLang="en-US" sz="2600">
                <a:sym typeface="+mn-ea"/>
              </a:rPr>
              <a:t>桂林米粉</a:t>
            </a:r>
            <a:endParaRPr lang="zh-CN" altLang="en-US" sz="2600"/>
          </a:p>
          <a:p>
            <a:r>
              <a:rPr lang="zh-CN" altLang="en-US" sz="2600"/>
              <a:t>恭城油茶</a:t>
            </a:r>
            <a:endParaRPr lang="zh-CN" altLang="en-US" sz="2600"/>
          </a:p>
          <a:p>
            <a:r>
              <a:rPr lang="zh-CN" altLang="en-US" sz="2600"/>
              <a:t>恭城十八酿</a:t>
            </a:r>
            <a:endParaRPr lang="zh-CN" altLang="en-US" sz="2600"/>
          </a:p>
          <a:p>
            <a:r>
              <a:rPr lang="zh-CN" altLang="en-US" sz="2600"/>
              <a:t>荔浦芋扣肉</a:t>
            </a:r>
            <a:endParaRPr lang="zh-CN" altLang="en-US" sz="2600"/>
          </a:p>
          <a:p>
            <a:r>
              <a:rPr lang="zh-CN" altLang="en-US" sz="2600"/>
              <a:t>阳朔啤酒鱼</a:t>
            </a:r>
            <a:endParaRPr lang="zh-CN" altLang="en-US" sz="2600"/>
          </a:p>
          <a:p>
            <a:r>
              <a:rPr lang="zh-CN" altLang="en-US" sz="2400"/>
              <a:t>全州醋血鸭</a:t>
            </a:r>
            <a:endParaRPr lang="zh-CN" altLang="en-US" sz="2400"/>
          </a:p>
          <a:p>
            <a:r>
              <a:rPr lang="en-US" altLang="zh-CN"/>
              <a:t>...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4490" y="1137920"/>
            <a:ext cx="7964805" cy="4791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57200" y="254953"/>
            <a:ext cx="8229600" cy="1143000"/>
          </a:xfrm>
        </p:spPr>
        <p:txBody>
          <a:bodyPr/>
          <a:p>
            <a:pPr algn="l"/>
            <a:r>
              <a:rPr lang="zh-CN" altLang="en-US" sz="2800">
                <a:sym typeface="+mn-ea"/>
              </a:rPr>
              <a:t>恭城油茶</a:t>
            </a:r>
            <a:endParaRPr lang="zh-CN" altLang="en-US" sz="28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zh-CN" altLang="en-US" sz="2800">
                <a:sym typeface="+mn-ea"/>
              </a:rPr>
              <a:t>恭城油茶</a:t>
            </a:r>
            <a:endParaRPr lang="zh-CN" altLang="en-US" sz="28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030"/>
            <a:ext cx="8229600" cy="4997450"/>
          </a:xfrm>
        </p:spPr>
        <p:txBody>
          <a:bodyPr/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445" y="1154430"/>
            <a:ext cx="7914640" cy="4803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57200" y="254953"/>
            <a:ext cx="8229600" cy="1143000"/>
          </a:xfrm>
        </p:spPr>
        <p:txBody>
          <a:bodyPr/>
          <a:p>
            <a:pPr algn="l"/>
            <a:r>
              <a:rPr lang="en-US" altLang="zh-CN" sz="2800">
                <a:sym typeface="+mn-ea"/>
              </a:rPr>
              <a:t>十八酿——</a:t>
            </a:r>
            <a:r>
              <a:rPr lang="zh-CN" altLang="en-US" sz="2800">
                <a:sym typeface="+mn-ea"/>
              </a:rPr>
              <a:t>螺肉酿</a:t>
            </a:r>
            <a:endParaRPr lang="zh-CN" altLang="en-US" sz="2800">
              <a:sym typeface="+mn-ea"/>
            </a:endParaRPr>
          </a:p>
        </p:txBody>
      </p:sp>
      <p:pic>
        <p:nvPicPr>
          <p:cNvPr id="7" name="图片 7" descr="IMG_25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5955" y="1035050"/>
            <a:ext cx="7475855" cy="49898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57200" y="254953"/>
            <a:ext cx="8229600" cy="1143000"/>
          </a:xfrm>
        </p:spPr>
        <p:txBody>
          <a:bodyPr/>
          <a:p>
            <a:pPr algn="l"/>
            <a:r>
              <a:rPr lang="en-US" altLang="zh-CN" sz="2800">
                <a:sym typeface="+mn-ea"/>
              </a:rPr>
              <a:t>十八酿——</a:t>
            </a:r>
            <a:r>
              <a:rPr lang="zh-CN" altLang="en-US" sz="2800">
                <a:sym typeface="+mn-ea"/>
              </a:rPr>
              <a:t>茄子酿</a:t>
            </a:r>
            <a:endParaRPr lang="zh-CN" altLang="en-US" sz="2800">
              <a:sym typeface="+mn-ea"/>
            </a:endParaRPr>
          </a:p>
        </p:txBody>
      </p:sp>
      <p:pic>
        <p:nvPicPr>
          <p:cNvPr id="8" name="图片 8" descr="IMG_25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0710" y="992505"/>
            <a:ext cx="7562850" cy="50476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57200" y="170498"/>
            <a:ext cx="8229600" cy="1143000"/>
          </a:xfrm>
        </p:spPr>
        <p:txBody>
          <a:bodyPr/>
          <a:p>
            <a:pPr algn="l"/>
            <a:r>
              <a:rPr lang="en-US" altLang="zh-CN" sz="2800">
                <a:sym typeface="+mn-ea"/>
              </a:rPr>
              <a:t>十八酿——</a:t>
            </a:r>
            <a:r>
              <a:rPr lang="zh-CN" altLang="en-US" sz="2800">
                <a:sym typeface="+mn-ea"/>
              </a:rPr>
              <a:t>辣椒酿</a:t>
            </a:r>
            <a:endParaRPr lang="zh-CN" altLang="en-US" sz="2800">
              <a:sym typeface="+mn-ea"/>
            </a:endParaRPr>
          </a:p>
        </p:txBody>
      </p:sp>
      <p:pic>
        <p:nvPicPr>
          <p:cNvPr id="4" name="图片 9" descr="IMG_25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5640" y="915035"/>
            <a:ext cx="7649845" cy="50907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4P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4PX</Template>
  <TotalTime>0</TotalTime>
  <Words>657</Words>
  <Application>WPS 演示</Application>
  <PresentationFormat>全屏显示(4:3)</PresentationFormat>
  <Paragraphs>123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仿宋</vt:lpstr>
      <vt:lpstr>Calibri</vt:lpstr>
      <vt:lpstr>Arial Unicode MS</vt:lpstr>
      <vt:lpstr>4PX</vt:lpstr>
      <vt:lpstr>旅游胜地-广西桂林</vt:lpstr>
      <vt:lpstr>PowerPoint 演示文稿</vt:lpstr>
      <vt:lpstr>桂林简介</vt:lpstr>
      <vt:lpstr>舌尖上的桂林</vt:lpstr>
      <vt:lpstr>恭城油茶</vt:lpstr>
      <vt:lpstr>恭城油茶</vt:lpstr>
      <vt:lpstr>十八酿——螺肉酿</vt:lpstr>
      <vt:lpstr>十八酿——茄子酿</vt:lpstr>
      <vt:lpstr>十八酿——辣椒酿</vt:lpstr>
      <vt:lpstr>荔浦芋扣肉</vt:lpstr>
      <vt:lpstr>啤酒鱼</vt:lpstr>
      <vt:lpstr>桂林特色景点</vt:lpstr>
      <vt:lpstr>漓江</vt:lpstr>
      <vt:lpstr>漓江</vt:lpstr>
      <vt:lpstr>漓江</vt:lpstr>
      <vt:lpstr>两江四湖</vt:lpstr>
      <vt:lpstr>两江四湖——日月双塔</vt:lpstr>
      <vt:lpstr>两江四湖——玻璃桥</vt:lpstr>
      <vt:lpstr>阳朔西街</vt:lpstr>
      <vt:lpstr>阳朔西街</vt:lpstr>
      <vt:lpstr>PowerPoint 演示文稿</vt:lpstr>
      <vt:lpstr>桂林文化——方言</vt:lpstr>
      <vt:lpstr>PowerPoint 演示文稿</vt:lpstr>
      <vt:lpstr>PowerPoint 演示文稿</vt:lpstr>
      <vt:lpstr>PowerPoint 演示文稿</vt:lpstr>
      <vt:lpstr>PowerPoint 演示文稿</vt:lpstr>
      <vt:lpstr>深圳至桂林交通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xz</dc:creator>
  <cp:lastModifiedBy>gwj-pc</cp:lastModifiedBy>
  <cp:revision>490</cp:revision>
  <dcterms:created xsi:type="dcterms:W3CDTF">2012-07-02T09:39:00Z</dcterms:created>
  <dcterms:modified xsi:type="dcterms:W3CDTF">2018-03-23T08:32:37Z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2052-10.1.0.7233</vt:lpwstr>
  </property>
</Properties>
</file>